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328" r:id="rId2"/>
    <p:sldId id="370" r:id="rId3"/>
    <p:sldId id="371" r:id="rId4"/>
    <p:sldId id="392" r:id="rId5"/>
    <p:sldId id="373" r:id="rId6"/>
    <p:sldId id="372" r:id="rId7"/>
    <p:sldId id="374" r:id="rId8"/>
    <p:sldId id="375" r:id="rId9"/>
    <p:sldId id="376" r:id="rId10"/>
    <p:sldId id="379" r:id="rId11"/>
    <p:sldId id="391" r:id="rId12"/>
    <p:sldId id="380" r:id="rId13"/>
    <p:sldId id="381" r:id="rId14"/>
    <p:sldId id="393" r:id="rId15"/>
    <p:sldId id="382" r:id="rId16"/>
    <p:sldId id="330" r:id="rId17"/>
    <p:sldId id="377" r:id="rId18"/>
    <p:sldId id="384" r:id="rId19"/>
    <p:sldId id="385" r:id="rId20"/>
    <p:sldId id="388" r:id="rId21"/>
    <p:sldId id="386" r:id="rId22"/>
    <p:sldId id="387" r:id="rId23"/>
    <p:sldId id="389" r:id="rId24"/>
    <p:sldId id="39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FE41F19-5331-4ED2-8C73-AEDC8A0EC332}">
          <p14:sldIdLst>
            <p14:sldId id="328"/>
            <p14:sldId id="370"/>
            <p14:sldId id="371"/>
            <p14:sldId id="392"/>
            <p14:sldId id="373"/>
            <p14:sldId id="372"/>
            <p14:sldId id="374"/>
            <p14:sldId id="375"/>
            <p14:sldId id="376"/>
            <p14:sldId id="379"/>
            <p14:sldId id="391"/>
            <p14:sldId id="380"/>
            <p14:sldId id="381"/>
            <p14:sldId id="393"/>
            <p14:sldId id="382"/>
          </p14:sldIdLst>
        </p14:section>
        <p14:section name="Untitled Section" id="{D1696146-0652-448A-8985-0186FCA8D1B9}">
          <p14:sldIdLst>
            <p14:sldId id="330"/>
            <p14:sldId id="377"/>
            <p14:sldId id="384"/>
            <p14:sldId id="385"/>
            <p14:sldId id="388"/>
            <p14:sldId id="386"/>
            <p14:sldId id="387"/>
            <p14:sldId id="389"/>
            <p14:sldId id="3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1A32"/>
    <a:srgbClr val="E31831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3"/>
  </p:normalViewPr>
  <p:slideViewPr>
    <p:cSldViewPr snapToGrid="0" snapToObjects="1">
      <p:cViewPr varScale="1">
        <p:scale>
          <a:sx n="92" d="100"/>
          <a:sy n="92" d="100"/>
        </p:scale>
        <p:origin x="21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A63E1-67BA-2B4C-82F8-767381947050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2CDDB9-978F-E046-8E19-F4605FEBBF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51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F3F5A-D3BA-8847-9F68-007DFDCCBAC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672662"/>
            <a:ext cx="10754710" cy="2754696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1791E-F1B1-F442-BD80-1027D505EB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3654043"/>
            <a:ext cx="10754710" cy="150018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and/or author’s name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353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DCD43-6FEF-3C4B-947A-2F4B26CB98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department contact info slide title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501E6-0927-9247-99B8-8820F65095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96086" y="3416631"/>
            <a:ext cx="8957714" cy="48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Add Department Twitter or delete icon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3F9D24D-0BFB-9B45-BD40-AD0C2A58CA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96086" y="2680908"/>
            <a:ext cx="8957714" cy="48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Add Department Facebook or delete icon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1D1DFAA-856C-BD49-95ED-4428C1D997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96086" y="4152354"/>
            <a:ext cx="8957714" cy="48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Add Department Instagram or delete icon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ED7F4D0-919F-C14C-A338-804F204F3F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96086" y="4884304"/>
            <a:ext cx="8957714" cy="48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Add Department </a:t>
            </a:r>
            <a:r>
              <a:rPr lang="en-US" dirty="0" err="1"/>
              <a:t>Youtube</a:t>
            </a:r>
            <a:r>
              <a:rPr lang="en-US" dirty="0"/>
              <a:t> or delete icon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18C4912-9759-7246-878B-2791CDE175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96086" y="1948958"/>
            <a:ext cx="8957714" cy="48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Add Department website here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315701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Backgrou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B51E80C-48C6-6449-9380-864FB8C5AC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672662"/>
            <a:ext cx="10754710" cy="2754696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presentation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0EDD42D-C84C-1C41-927A-126C97A0B59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3654043"/>
            <a:ext cx="1075471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and/or author’s name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5911074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Backgrou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E8C2C41-3D62-5E4B-9930-3AD9076086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6B0A240-713D-9242-9E6E-48BD299B08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42552962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Background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642388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ark Schoo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600917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erospac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2265113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erospac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7150128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engineering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4151147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engineering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1835880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B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752504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1D87A-4AB4-3F49-84A6-5373C6001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7462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AF5081-A59A-894E-B0A6-638E58C33DA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65404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subtitle and/or author’s name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1191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B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0218049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0857078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8945639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C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1488767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C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7111825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P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8610835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P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41353820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S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3483449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S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1164099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chanical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095211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EE415-1D70-1A45-AAC3-0F82BCADE7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65EE4-2314-F940-A229-63C3D7C29AA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097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chanica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6182185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S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02275181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S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50597302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Tech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1788901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Tech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6651350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TI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40402691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TI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86882723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II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76369954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II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4259062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REAP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277984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A94E6-3107-3846-9197-CA86B03AA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EAA58-C5C7-0045-8EF4-ED6B09FB4C0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373434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85E51-FB58-4F45-B87D-63B92B9FC0D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373434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14671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REAP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76744059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schell Institut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F807D-9148-774C-8935-72DA3BB21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91155"/>
            <a:ext cx="10515600" cy="372383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12872353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schell Institut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D2F204-6758-434D-B155-C3644C2D0A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F4B87F-4364-A344-8C42-792CC09021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7238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826262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7C79E-1D6E-0340-8FD9-780A22946A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40FC09-50C2-C74C-9244-2E536E7D90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70468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CA063A-30A1-364E-8BDC-FDB4282C918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04438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06274F-15B8-8548-BD59-8A79AAB518D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70468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here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A3524-88E1-BB45-9062-DF4B908A2986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044387"/>
          </a:xfrm>
        </p:spPr>
        <p:txBody>
          <a:bodyPr/>
          <a:lstStyle/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947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5B172-CA27-7540-A742-3EFFD37158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87479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3F021-7697-A642-861D-A90D498C47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57200"/>
            <a:ext cx="3932237" cy="10037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789AD-A9C8-8041-87C6-C420904F543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457200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FD0E60D1-1916-0A45-93FF-59F54202EAE4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839788" y="1744718"/>
            <a:ext cx="3932237" cy="372066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text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598319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2B781-07C4-3B4A-B015-DACE1998EF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0037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slide title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633B6E-6D8E-DC43-94C9-6D614DFC0D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0"/>
            <a:ext cx="6172200" cy="500818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20B0B8-2606-EF4D-B56D-D1FFEA3BB32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744718"/>
            <a:ext cx="3932237" cy="372066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text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2823382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629433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C4D8C9-EB84-8844-A706-81E8D7757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CDE28-BCD7-8145-AA3F-41CBC87CB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723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 of text</a:t>
            </a:r>
          </a:p>
          <a:p>
            <a:pPr lvl="2"/>
            <a:r>
              <a:rPr lang="en-US" dirty="0"/>
              <a:t>Third level of text</a:t>
            </a:r>
          </a:p>
          <a:p>
            <a:pPr lvl="3"/>
            <a:r>
              <a:rPr lang="en-US" dirty="0"/>
              <a:t>Fourth level of text</a:t>
            </a:r>
          </a:p>
          <a:p>
            <a:pPr lvl="4"/>
            <a:r>
              <a:rPr lang="en-US" dirty="0"/>
              <a:t>Fifth level of text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55F40-8035-F64A-9AFF-53BF866D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62324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 err="1">
                <a:solidFill>
                  <a:schemeClr val="bg1"/>
                </a:solidFill>
              </a:rPr>
              <a:t>eng.umd.edu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or delete and replace with your own text </a:t>
            </a:r>
          </a:p>
        </p:txBody>
      </p:sp>
    </p:spTree>
    <p:extLst>
      <p:ext uri="{BB962C8B-B14F-4D97-AF65-F5344CB8AC3E}">
        <p14:creationId xmlns:p14="http://schemas.microsoft.com/office/powerpoint/2010/main" val="3747606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5" r:id="rId9"/>
    <p:sldLayoutId id="2147483658" r:id="rId10"/>
    <p:sldLayoutId id="2147483667" r:id="rId11"/>
    <p:sldLayoutId id="2147483668" r:id="rId12"/>
    <p:sldLayoutId id="2147483678" r:id="rId13"/>
    <p:sldLayoutId id="2147483659" r:id="rId14"/>
    <p:sldLayoutId id="2147483669" r:id="rId15"/>
    <p:sldLayoutId id="2147483670" r:id="rId16"/>
    <p:sldLayoutId id="2147483660" r:id="rId17"/>
    <p:sldLayoutId id="2147483671" r:id="rId18"/>
    <p:sldLayoutId id="2147483661" r:id="rId19"/>
    <p:sldLayoutId id="2147483672" r:id="rId20"/>
    <p:sldLayoutId id="2147483662" r:id="rId21"/>
    <p:sldLayoutId id="2147483673" r:id="rId22"/>
    <p:sldLayoutId id="2147483663" r:id="rId23"/>
    <p:sldLayoutId id="2147483674" r:id="rId24"/>
    <p:sldLayoutId id="2147483664" r:id="rId25"/>
    <p:sldLayoutId id="2147483675" r:id="rId26"/>
    <p:sldLayoutId id="2147483665" r:id="rId27"/>
    <p:sldLayoutId id="2147483677" r:id="rId28"/>
    <p:sldLayoutId id="2147483666" r:id="rId29"/>
    <p:sldLayoutId id="2147483676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github.com/MarylandRoboticsCenter/ENME480_mrc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3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enme480.github.io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1D34B-9B90-9C44-97A5-C4520EC6D0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ENME480 Lab Week 2</a:t>
            </a:r>
            <a:br>
              <a:rPr lang="en-US" dirty="0"/>
            </a:br>
            <a:r>
              <a:rPr lang="en-US" dirty="0"/>
              <a:t>Field Trip!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586522-E19D-9841-99F5-F4AF65CBB1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Alex Beyer, Kaustubh Joshi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300A8-9188-4643-8521-99F009CDA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30425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692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Ubuntu Basics -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22540" cy="3723837"/>
          </a:xfrm>
        </p:spPr>
        <p:txBody>
          <a:bodyPr/>
          <a:lstStyle/>
          <a:p>
            <a:r>
              <a:rPr lang="en-US" dirty="0"/>
              <a:t>Ubuntu has a built in package manager for installing from shell</a:t>
            </a:r>
          </a:p>
          <a:p>
            <a:r>
              <a:rPr lang="en-US" dirty="0"/>
              <a:t>Test it yourself, try installing these two packages (one is for the homework):</a:t>
            </a:r>
          </a:p>
          <a:p>
            <a:pPr lvl="1"/>
            <a:r>
              <a:rPr lang="en-US" i="1" dirty="0" err="1"/>
              <a:t>sudo</a:t>
            </a:r>
            <a:r>
              <a:rPr lang="en-US" i="1" dirty="0"/>
              <a:t> apt install tree </a:t>
            </a:r>
            <a:endParaRPr lang="en-US" dirty="0"/>
          </a:p>
          <a:p>
            <a:pPr lvl="2"/>
            <a:r>
              <a:rPr lang="en-US" dirty="0"/>
              <a:t>generates tree views of file structures</a:t>
            </a:r>
          </a:p>
          <a:p>
            <a:pPr lvl="1"/>
            <a:r>
              <a:rPr lang="en-US" i="1" dirty="0" err="1"/>
              <a:t>sudo</a:t>
            </a:r>
            <a:r>
              <a:rPr lang="en-US" i="1" dirty="0"/>
              <a:t> apt install aptitude </a:t>
            </a:r>
            <a:endParaRPr lang="en-US" dirty="0"/>
          </a:p>
          <a:p>
            <a:pPr lvl="2"/>
            <a:r>
              <a:rPr lang="en-US" dirty="0"/>
              <a:t>custom package manager with good conflict resolution</a:t>
            </a:r>
          </a:p>
          <a:p>
            <a:pPr lvl="2"/>
            <a:r>
              <a:rPr lang="en-US" dirty="0"/>
              <a:t>Normally you can replace </a:t>
            </a:r>
            <a:r>
              <a:rPr lang="en-US" i="1" dirty="0"/>
              <a:t>apt </a:t>
            </a:r>
            <a:r>
              <a:rPr lang="en-US" dirty="0"/>
              <a:t>with</a:t>
            </a:r>
            <a:r>
              <a:rPr lang="en-US" i="1" dirty="0"/>
              <a:t> aptitude </a:t>
            </a:r>
            <a:r>
              <a:rPr lang="en-US" dirty="0"/>
              <a:t>to switch managers</a:t>
            </a:r>
            <a:endParaRPr lang="en-US" i="1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10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396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Ubuntu Basics -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22540" cy="4287837"/>
          </a:xfrm>
        </p:spPr>
        <p:txBody>
          <a:bodyPr/>
          <a:lstStyle/>
          <a:p>
            <a:r>
              <a:rPr lang="en-US" dirty="0"/>
              <a:t>GitHub lets you manage and collaborate on programming projects with multiple people</a:t>
            </a:r>
          </a:p>
          <a:p>
            <a:pPr marL="0" indent="0" algn="ctr">
              <a:buNone/>
            </a:pPr>
            <a:r>
              <a:rPr lang="en-US" i="1" dirty="0" err="1"/>
              <a:t>sudo</a:t>
            </a:r>
            <a:r>
              <a:rPr lang="en-US" i="1" dirty="0"/>
              <a:t> apt install git-all</a:t>
            </a:r>
          </a:p>
          <a:p>
            <a:r>
              <a:rPr lang="en-US" i="1" dirty="0"/>
              <a:t>git clone &lt;source&gt; </a:t>
            </a:r>
            <a:r>
              <a:rPr lang="en-US" dirty="0"/>
              <a:t>- Download a repo</a:t>
            </a:r>
          </a:p>
          <a:p>
            <a:r>
              <a:rPr lang="en-US" i="1" dirty="0"/>
              <a:t>git pull </a:t>
            </a:r>
            <a:r>
              <a:rPr lang="en-US" dirty="0"/>
              <a:t>– When in a repo, download the latest update</a:t>
            </a:r>
            <a:endParaRPr lang="en-US" i="1" dirty="0"/>
          </a:p>
          <a:p>
            <a:r>
              <a:rPr lang="en-US" i="1" dirty="0"/>
              <a:t>git add &lt;files or –a&gt; </a:t>
            </a:r>
            <a:r>
              <a:rPr lang="en-US" dirty="0"/>
              <a:t>- Track local changes to files</a:t>
            </a:r>
            <a:endParaRPr lang="en-US" i="1" dirty="0"/>
          </a:p>
          <a:p>
            <a:r>
              <a:rPr lang="en-US" i="1" dirty="0"/>
              <a:t>git commit </a:t>
            </a:r>
            <a:r>
              <a:rPr lang="en-US" dirty="0"/>
              <a:t>– Upload local changes to the project</a:t>
            </a:r>
          </a:p>
          <a:p>
            <a:r>
              <a:rPr lang="en-US" i="1" dirty="0"/>
              <a:t>git fork – </a:t>
            </a:r>
            <a:r>
              <a:rPr lang="en-US" dirty="0"/>
              <a:t>Create a project branch you own and can edit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11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60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90909"/>
            <a:ext cx="10515600" cy="1325563"/>
          </a:xfrm>
        </p:spPr>
        <p:txBody>
          <a:bodyPr/>
          <a:lstStyle/>
          <a:p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4765"/>
            <a:ext cx="11353800" cy="5156656"/>
          </a:xfrm>
        </p:spPr>
        <p:txBody>
          <a:bodyPr>
            <a:normAutofit/>
          </a:bodyPr>
          <a:lstStyle/>
          <a:p>
            <a:r>
              <a:rPr lang="en-US" sz="2000" dirty="0"/>
              <a:t>Ubuntu:</a:t>
            </a:r>
          </a:p>
          <a:p>
            <a:pPr lvl="1"/>
            <a:r>
              <a:rPr lang="en-US" sz="1800" dirty="0"/>
              <a:t>Using the commands from today, create a directory called “studio2” on your desktop, then:</a:t>
            </a:r>
          </a:p>
          <a:p>
            <a:pPr lvl="2"/>
            <a:r>
              <a:rPr lang="en-US" sz="1600" dirty="0"/>
              <a:t>Create three folders (folder1, folder2, folder3) w/in that directory</a:t>
            </a:r>
          </a:p>
          <a:p>
            <a:pPr lvl="2"/>
            <a:r>
              <a:rPr lang="en-US" sz="1600" dirty="0"/>
              <a:t>W/in folder1: create a folder 2 directory, then another folder3 directory w/in that</a:t>
            </a:r>
          </a:p>
          <a:p>
            <a:pPr lvl="3"/>
            <a:r>
              <a:rPr lang="en-US" sz="1400" dirty="0"/>
              <a:t>In this directory, make a text file and print its contents to the terminal</a:t>
            </a:r>
          </a:p>
          <a:p>
            <a:pPr lvl="1"/>
            <a:r>
              <a:rPr lang="en-US" sz="1800" dirty="0"/>
              <a:t>Deliverable I: </a:t>
            </a:r>
            <a:r>
              <a:rPr lang="en-US" sz="1800" dirty="0" err="1"/>
              <a:t>filetree</a:t>
            </a:r>
            <a:r>
              <a:rPr lang="en-US" sz="1800" dirty="0"/>
              <a:t> image (see next slide) and image of terminal printing file contents</a:t>
            </a:r>
          </a:p>
          <a:p>
            <a:r>
              <a:rPr lang="en-US" sz="2000" dirty="0"/>
              <a:t>Python:</a:t>
            </a:r>
          </a:p>
          <a:p>
            <a:pPr lvl="1"/>
            <a:r>
              <a:rPr lang="en-US" sz="1800" dirty="0"/>
              <a:t>Write a sieve of Eratosthenes (next 2 slides) and use it to find every prime up to 1000</a:t>
            </a:r>
          </a:p>
          <a:p>
            <a:pPr lvl="2"/>
            <a:r>
              <a:rPr lang="en-US" sz="1400" i="1" dirty="0"/>
              <a:t>Challenge: What is the fewest number of lines this can be done in?</a:t>
            </a:r>
          </a:p>
          <a:p>
            <a:pPr lvl="1"/>
            <a:r>
              <a:rPr lang="en-US" sz="1800" dirty="0"/>
              <a:t>Deliverables: .</a:t>
            </a:r>
            <a:r>
              <a:rPr lang="en-US" sz="1800" dirty="0" err="1"/>
              <a:t>py</a:t>
            </a:r>
            <a:r>
              <a:rPr lang="en-US" sz="1800" dirty="0"/>
              <a:t> file, screenshot of terminal output (in Ubuntu) containing primes up to 1000</a:t>
            </a:r>
          </a:p>
          <a:p>
            <a:r>
              <a:rPr lang="en-US" sz="2200" dirty="0" err="1"/>
              <a:t>Github</a:t>
            </a:r>
            <a:r>
              <a:rPr lang="en-US" sz="2200" dirty="0"/>
              <a:t>:</a:t>
            </a:r>
          </a:p>
          <a:p>
            <a:pPr lvl="1"/>
            <a:r>
              <a:rPr lang="en-US" sz="1800" dirty="0"/>
              <a:t>Clone the MRC driver repo: </a:t>
            </a:r>
            <a:r>
              <a:rPr lang="en-US" sz="1800" dirty="0">
                <a:hlinkClick r:id="rId2" action="ppaction://hlinkfile"/>
              </a:rPr>
              <a:t>github.com/MarylandRoboticsCenter/ENME480_mrc</a:t>
            </a:r>
            <a:endParaRPr lang="en-US" sz="1800" dirty="0"/>
          </a:p>
          <a:p>
            <a:pPr lvl="1"/>
            <a:r>
              <a:rPr lang="en-US" sz="1800" dirty="0"/>
              <a:t>Screenshot of the output of “git pull” or “git status” showing the ENME480 docker repo has been downloaded</a:t>
            </a:r>
          </a:p>
          <a:p>
            <a:endParaRPr lang="en-US" sz="2000" dirty="0"/>
          </a:p>
          <a:p>
            <a:pPr lvl="1"/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12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398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90909"/>
            <a:ext cx="10515600" cy="1325563"/>
          </a:xfrm>
        </p:spPr>
        <p:txBody>
          <a:bodyPr/>
          <a:lstStyle/>
          <a:p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4765"/>
            <a:ext cx="11353800" cy="4894009"/>
          </a:xfrm>
        </p:spPr>
        <p:txBody>
          <a:bodyPr>
            <a:normAutofit/>
          </a:bodyPr>
          <a:lstStyle/>
          <a:p>
            <a:r>
              <a:rPr lang="en-US" dirty="0"/>
              <a:t>Example Tree view: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Example file readout:</a:t>
            </a:r>
          </a:p>
          <a:p>
            <a:pPr lvl="1"/>
            <a:r>
              <a:rPr lang="en-US" dirty="0"/>
              <a:t>Yours will be simpler!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13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556A99-EC4A-F128-42F0-F192D3219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3368" y="510077"/>
            <a:ext cx="3568430" cy="23399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846C51-B9BF-34B9-908C-63B75237A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976" y="2973181"/>
            <a:ext cx="3975134" cy="258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737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96B577-D9AC-9D88-1091-FB265AE4D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98DE1-5813-F187-2238-DB01B59C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90909"/>
            <a:ext cx="10515600" cy="1325563"/>
          </a:xfrm>
        </p:spPr>
        <p:txBody>
          <a:bodyPr/>
          <a:lstStyle/>
          <a:p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95965-FBC2-FA4D-7C76-FA5A0D9CD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4765"/>
            <a:ext cx="11353800" cy="489400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We are looking for a git output like: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E9E08-7D7A-6FDC-93E7-911349A628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14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D9179B-2D53-43B9-2307-1D2E4A3AE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350" y="1409302"/>
            <a:ext cx="4389500" cy="11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863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90909"/>
            <a:ext cx="10515600" cy="1325563"/>
          </a:xfrm>
        </p:spPr>
        <p:txBody>
          <a:bodyPr/>
          <a:lstStyle/>
          <a:p>
            <a:r>
              <a:rPr lang="en-US" dirty="0"/>
              <a:t>Sieve of Eratosthenes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4765"/>
            <a:ext cx="11353800" cy="489400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Sieve of Eratosthenes Steps:</a:t>
            </a:r>
          </a:p>
          <a:p>
            <a:pPr lvl="2"/>
            <a:r>
              <a:rPr lang="en-US" dirty="0"/>
              <a:t>Create a list of integers </a:t>
            </a:r>
            <a:r>
              <a:rPr lang="en-US" i="1" dirty="0"/>
              <a:t>2,…,n</a:t>
            </a:r>
          </a:p>
          <a:p>
            <a:pPr lvl="2"/>
            <a:r>
              <a:rPr lang="en-US" dirty="0"/>
              <a:t>Let </a:t>
            </a:r>
            <a:r>
              <a:rPr lang="en-US" i="1" dirty="0"/>
              <a:t>p = 2</a:t>
            </a:r>
          </a:p>
          <a:p>
            <a:pPr lvl="2"/>
            <a:r>
              <a:rPr lang="en-US" dirty="0"/>
              <a:t>Remove any integer multiple of </a:t>
            </a:r>
            <a:r>
              <a:rPr lang="en-US" i="1" dirty="0"/>
              <a:t>p</a:t>
            </a:r>
            <a:r>
              <a:rPr lang="en-US" dirty="0"/>
              <a:t> less than </a:t>
            </a:r>
            <a:r>
              <a:rPr lang="en-US" i="1" dirty="0"/>
              <a:t>n</a:t>
            </a:r>
            <a:r>
              <a:rPr lang="en-US" dirty="0"/>
              <a:t> from the list</a:t>
            </a:r>
          </a:p>
          <a:p>
            <a:pPr lvl="2"/>
            <a:r>
              <a:rPr lang="en-US" dirty="0"/>
              <a:t>Set </a:t>
            </a:r>
            <a:r>
              <a:rPr lang="en-US" i="1" dirty="0"/>
              <a:t>p</a:t>
            </a:r>
            <a:r>
              <a:rPr lang="en-US" dirty="0"/>
              <a:t> as the next largest remaining number, if there is no next largest number, stop</a:t>
            </a:r>
          </a:p>
          <a:p>
            <a:pPr lvl="1"/>
            <a:r>
              <a:rPr lang="en-US" dirty="0"/>
              <a:t>Values remaining in the list are all the primes less than </a:t>
            </a:r>
            <a:r>
              <a:rPr lang="en-US" i="1" dirty="0"/>
              <a:t>n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Hint: there are 168 primes &lt; 1000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15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727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Ubuntu?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Ubuntu is a Linux based OS designed using primarily </a:t>
            </a:r>
            <a:r>
              <a:rPr lang="en-US" i="1" dirty="0"/>
              <a:t>Free and Open Source Software </a:t>
            </a:r>
            <a:r>
              <a:rPr lang="en-US" dirty="0"/>
              <a:t>(FOSS)</a:t>
            </a:r>
          </a:p>
          <a:p>
            <a:pPr lvl="1"/>
            <a:r>
              <a:rPr lang="en-US" dirty="0"/>
              <a:t>Nothing is closed to the user; its extremely customizable</a:t>
            </a:r>
          </a:p>
          <a:p>
            <a:pPr lvl="1"/>
            <a:r>
              <a:rPr lang="en-US" dirty="0"/>
              <a:t>Easy to mod</a:t>
            </a:r>
          </a:p>
          <a:p>
            <a:pPr lvl="1"/>
            <a:r>
              <a:rPr lang="en-US" dirty="0"/>
              <a:t>Runs on </a:t>
            </a:r>
            <a:r>
              <a:rPr lang="en-US" i="1" dirty="0"/>
              <a:t>almost</a:t>
            </a:r>
            <a:r>
              <a:rPr lang="en-US" dirty="0"/>
              <a:t> any hardware made in the last decade</a:t>
            </a:r>
          </a:p>
          <a:p>
            <a:pPr lvl="1"/>
            <a:r>
              <a:rPr lang="en-US" dirty="0"/>
              <a:t>Software support isn’t always great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16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46111A31-5DF7-FCBF-A455-3DAD2E256A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0547" y="538230"/>
            <a:ext cx="3273253" cy="1152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9048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214228"/>
          </a:xfrm>
        </p:spPr>
        <p:txBody>
          <a:bodyPr/>
          <a:lstStyle/>
          <a:p>
            <a:r>
              <a:rPr lang="en-US" dirty="0"/>
              <a:t>Python is a free, open source, multi-paradigm language designed to be as useful as possible as much as possible</a:t>
            </a:r>
          </a:p>
          <a:p>
            <a:r>
              <a:rPr lang="en-US" dirty="0"/>
              <a:t>Advantages:</a:t>
            </a:r>
          </a:p>
          <a:p>
            <a:pPr lvl="1"/>
            <a:r>
              <a:rPr lang="en-US" dirty="0"/>
              <a:t>“Jack of all trades, master of none”</a:t>
            </a:r>
          </a:p>
          <a:p>
            <a:pPr lvl="1"/>
            <a:r>
              <a:rPr lang="en-US" dirty="0"/>
              <a:t>Huge library of packages with good community support</a:t>
            </a:r>
          </a:p>
          <a:p>
            <a:pPr lvl="1"/>
            <a:r>
              <a:rPr lang="en-US" dirty="0"/>
              <a:t>High level interpreted language; compiled at runtime and has a GC</a:t>
            </a:r>
          </a:p>
          <a:p>
            <a:r>
              <a:rPr lang="en-US" dirty="0"/>
              <a:t>Disadvantages:</a:t>
            </a:r>
          </a:p>
          <a:p>
            <a:pPr lvl="1"/>
            <a:r>
              <a:rPr lang="en-US" dirty="0"/>
              <a:t>“Jack of all trades, master of none”</a:t>
            </a:r>
          </a:p>
          <a:p>
            <a:pPr lvl="1"/>
            <a:r>
              <a:rPr lang="en-US" dirty="0"/>
              <a:t>Packages are maintained by the community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17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Python (programming language) - Wikipedia">
            <a:extLst>
              <a:ext uri="{FF2B5EF4-FFF2-40B4-BE49-F238E27FC236}">
                <a16:creationId xmlns:a16="http://schemas.microsoft.com/office/drawing/2014/main" id="{2C7B1B70-8746-4470-C2AB-DD5BEA690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324" y="41771"/>
            <a:ext cx="1895676" cy="207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5183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21422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Python and MATLAB both use == to check for equality and = for assignment</a:t>
            </a:r>
          </a:p>
          <a:p>
            <a:pPr lvl="1"/>
            <a:r>
              <a:rPr lang="en-US" dirty="0"/>
              <a:t>Ex: “</a:t>
            </a:r>
            <a:r>
              <a:rPr lang="en-US" i="1" dirty="0"/>
              <a:t>x = 2</a:t>
            </a:r>
            <a:r>
              <a:rPr lang="en-US" dirty="0"/>
              <a:t>” set </a:t>
            </a:r>
            <a:r>
              <a:rPr lang="en-US" i="1" dirty="0"/>
              <a:t>x</a:t>
            </a:r>
            <a:r>
              <a:rPr lang="en-US" dirty="0"/>
              <a:t> to 2, “</a:t>
            </a:r>
            <a:r>
              <a:rPr lang="en-US" i="1" dirty="0"/>
              <a:t>x == 1</a:t>
            </a:r>
            <a:r>
              <a:rPr lang="en-US" dirty="0"/>
              <a:t>” checks if </a:t>
            </a:r>
            <a:r>
              <a:rPr lang="en-US" i="1" dirty="0"/>
              <a:t>x</a:t>
            </a:r>
            <a:r>
              <a:rPr lang="en-US" dirty="0"/>
              <a:t> is set to 1</a:t>
            </a:r>
          </a:p>
          <a:p>
            <a:r>
              <a:rPr lang="en-US" dirty="0"/>
              <a:t>Python code is suppressed by default, no semicolons needed</a:t>
            </a:r>
          </a:p>
          <a:p>
            <a:r>
              <a:rPr lang="en-US" dirty="0"/>
              <a:t>Many formatting options, especially for print statements are the same between MATLAB and Python</a:t>
            </a:r>
          </a:p>
          <a:p>
            <a:r>
              <a:rPr lang="en-US" dirty="0"/>
              <a:t>MATLAB focuses on having a very large core library, Python focuses on having a much smaller core lib with good support for community libraries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18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Python (programming language) - Wikipedia">
            <a:extLst>
              <a:ext uri="{FF2B5EF4-FFF2-40B4-BE49-F238E27FC236}">
                <a16:creationId xmlns:a16="http://schemas.microsoft.com/office/drawing/2014/main" id="{2C7B1B70-8746-4470-C2AB-DD5BEA690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324" y="41771"/>
            <a:ext cx="1895676" cy="207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541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214228"/>
          </a:xfrm>
        </p:spPr>
        <p:txBody>
          <a:bodyPr/>
          <a:lstStyle/>
          <a:p>
            <a:r>
              <a:rPr lang="en-US" dirty="0"/>
              <a:t>Python is weakly typed, don’t need to declare variable types:</a:t>
            </a:r>
          </a:p>
          <a:p>
            <a:pPr lvl="1"/>
            <a:r>
              <a:rPr lang="en-US" i="1" dirty="0"/>
              <a:t>x = 1</a:t>
            </a:r>
            <a:r>
              <a:rPr lang="en-US" dirty="0"/>
              <a:t> # this is an int</a:t>
            </a:r>
          </a:p>
          <a:p>
            <a:pPr lvl="1"/>
            <a:r>
              <a:rPr lang="en-US" i="1" dirty="0"/>
              <a:t>x = 1.0</a:t>
            </a:r>
            <a:r>
              <a:rPr lang="en-US" dirty="0"/>
              <a:t> # this is a float</a:t>
            </a:r>
          </a:p>
          <a:p>
            <a:pPr lvl="1"/>
            <a:r>
              <a:rPr lang="en-US" i="1" dirty="0"/>
              <a:t>x = “1”</a:t>
            </a:r>
            <a:r>
              <a:rPr lang="en-US" dirty="0"/>
              <a:t> # this is a string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19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Python (programming language) - Wikipedia">
            <a:extLst>
              <a:ext uri="{FF2B5EF4-FFF2-40B4-BE49-F238E27FC236}">
                <a16:creationId xmlns:a16="http://schemas.microsoft.com/office/drawing/2014/main" id="{2C7B1B70-8746-4470-C2AB-DD5BEA690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324" y="41771"/>
            <a:ext cx="1895676" cy="207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1560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1D34B-9B90-9C44-97A5-C4520EC6D0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ENME480 Lab Week 2</a:t>
            </a:r>
            <a:br>
              <a:rPr lang="en-US" dirty="0"/>
            </a:br>
            <a:r>
              <a:rPr lang="en-US" dirty="0"/>
              <a:t>Python/Ubuntu Crash Course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586522-E19D-9841-99F5-F4AF65CBB1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Alex Beyer, Kaustubh Joshi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300A8-9188-4643-8521-99F009CDA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30425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843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214228"/>
          </a:xfrm>
        </p:spPr>
        <p:txBody>
          <a:bodyPr/>
          <a:lstStyle/>
          <a:p>
            <a:r>
              <a:rPr lang="en-US" dirty="0"/>
              <a:t>Logic statements (if, for, while, etc.) are more or less the same as MATLAB</a:t>
            </a:r>
          </a:p>
          <a:p>
            <a:r>
              <a:rPr lang="en-US" dirty="0"/>
              <a:t>Python has significant whitespace! Two of the below codes break: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20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Python (programming language) - Wikipedia">
            <a:extLst>
              <a:ext uri="{FF2B5EF4-FFF2-40B4-BE49-F238E27FC236}">
                <a16:creationId xmlns:a16="http://schemas.microsoft.com/office/drawing/2014/main" id="{2C7B1B70-8746-4470-C2AB-DD5BEA690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324" y="41771"/>
            <a:ext cx="1895676" cy="207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B5FC04-14EF-B98B-B698-1E4A375DFD53}"/>
              </a:ext>
            </a:extLst>
          </p:cNvPr>
          <p:cNvSpPr txBox="1"/>
          <p:nvPr/>
        </p:nvSpPr>
        <p:spPr>
          <a:xfrm>
            <a:off x="1062363" y="3332016"/>
            <a:ext cx="13324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= 1</a:t>
            </a:r>
          </a:p>
          <a:p>
            <a:r>
              <a:rPr lang="en-US" dirty="0"/>
              <a:t>if x == 1</a:t>
            </a:r>
          </a:p>
          <a:p>
            <a:r>
              <a:rPr lang="en-US" dirty="0"/>
              <a:t>    x = x + 1</a:t>
            </a:r>
          </a:p>
          <a:p>
            <a:r>
              <a:rPr lang="en-US" dirty="0"/>
              <a:t>    print(x)</a:t>
            </a:r>
          </a:p>
          <a:p>
            <a:r>
              <a:rPr lang="en-US" dirty="0"/>
              <a:t>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C55887-BF08-F027-CC03-AF0E50343A9C}"/>
              </a:ext>
            </a:extLst>
          </p:cNvPr>
          <p:cNvSpPr txBox="1"/>
          <p:nvPr/>
        </p:nvSpPr>
        <p:spPr>
          <a:xfrm>
            <a:off x="4737596" y="3320712"/>
            <a:ext cx="12634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= 1</a:t>
            </a:r>
          </a:p>
          <a:p>
            <a:r>
              <a:rPr lang="en-US" dirty="0"/>
              <a:t>if x == 1</a:t>
            </a:r>
          </a:p>
          <a:p>
            <a:r>
              <a:rPr lang="en-US" dirty="0"/>
              <a:t>   x = x + 1</a:t>
            </a:r>
          </a:p>
          <a:p>
            <a:r>
              <a:rPr lang="en-US" dirty="0"/>
              <a:t>    print(x)</a:t>
            </a:r>
          </a:p>
          <a:p>
            <a:r>
              <a:rPr lang="en-US" dirty="0"/>
              <a:t>end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BD712-17B9-43BD-3536-10D12CA11D47}"/>
              </a:ext>
            </a:extLst>
          </p:cNvPr>
          <p:cNvSpPr txBox="1"/>
          <p:nvPr/>
        </p:nvSpPr>
        <p:spPr>
          <a:xfrm>
            <a:off x="8343900" y="3243890"/>
            <a:ext cx="13324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= 1</a:t>
            </a:r>
          </a:p>
          <a:p>
            <a:r>
              <a:rPr lang="en-US" dirty="0"/>
              <a:t>if x == 1</a:t>
            </a:r>
          </a:p>
          <a:p>
            <a:r>
              <a:rPr lang="en-US" dirty="0"/>
              <a:t>    x = x + 1</a:t>
            </a:r>
          </a:p>
          <a:p>
            <a:r>
              <a:rPr lang="en-US" dirty="0"/>
              <a:t>    print(x)</a:t>
            </a:r>
          </a:p>
          <a:p>
            <a:r>
              <a:rPr lang="en-US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9927506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214228"/>
          </a:xfrm>
        </p:spPr>
        <p:txBody>
          <a:bodyPr/>
          <a:lstStyle/>
          <a:p>
            <a:r>
              <a:rPr lang="en-US" dirty="0"/>
              <a:t>Python has significant whitespace! Two of the below codes break:</a:t>
            </a:r>
          </a:p>
          <a:p>
            <a:pPr lvl="1"/>
            <a:r>
              <a:rPr lang="en-US" dirty="0"/>
              <a:t>Note: Many Python IDEs have features to avoid exactly this 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21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Python (programming language) - Wikipedia">
            <a:extLst>
              <a:ext uri="{FF2B5EF4-FFF2-40B4-BE49-F238E27FC236}">
                <a16:creationId xmlns:a16="http://schemas.microsoft.com/office/drawing/2014/main" id="{2C7B1B70-8746-4470-C2AB-DD5BEA690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324" y="41771"/>
            <a:ext cx="1895676" cy="207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B5FC04-14EF-B98B-B698-1E4A375DFD53}"/>
              </a:ext>
            </a:extLst>
          </p:cNvPr>
          <p:cNvSpPr txBox="1"/>
          <p:nvPr/>
        </p:nvSpPr>
        <p:spPr>
          <a:xfrm>
            <a:off x="1062363" y="3115449"/>
            <a:ext cx="13324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x = 1</a:t>
            </a:r>
          </a:p>
          <a:p>
            <a:r>
              <a:rPr lang="en-US" dirty="0">
                <a:solidFill>
                  <a:schemeClr val="accent4"/>
                </a:solidFill>
              </a:rPr>
              <a:t>if x == 1</a:t>
            </a:r>
          </a:p>
          <a:p>
            <a:r>
              <a:rPr lang="en-US" dirty="0">
                <a:solidFill>
                  <a:schemeClr val="accent4"/>
                </a:solidFill>
              </a:rPr>
              <a:t>    x = x + 1</a:t>
            </a:r>
          </a:p>
          <a:p>
            <a:r>
              <a:rPr lang="en-US" dirty="0">
                <a:solidFill>
                  <a:schemeClr val="accent4"/>
                </a:solidFill>
              </a:rPr>
              <a:t>    print(x)</a:t>
            </a:r>
          </a:p>
          <a:p>
            <a:r>
              <a:rPr lang="en-US" dirty="0">
                <a:solidFill>
                  <a:schemeClr val="accent4"/>
                </a:solidFill>
              </a:rPr>
              <a:t>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C55887-BF08-F027-CC03-AF0E50343A9C}"/>
              </a:ext>
            </a:extLst>
          </p:cNvPr>
          <p:cNvSpPr txBox="1"/>
          <p:nvPr/>
        </p:nvSpPr>
        <p:spPr>
          <a:xfrm>
            <a:off x="4737596" y="3104145"/>
            <a:ext cx="12634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 = 1</a:t>
            </a:r>
          </a:p>
          <a:p>
            <a:r>
              <a:rPr lang="en-US" dirty="0">
                <a:solidFill>
                  <a:srgbClr val="FF0000"/>
                </a:solidFill>
              </a:rPr>
              <a:t>if x == 1</a:t>
            </a:r>
          </a:p>
          <a:p>
            <a:r>
              <a:rPr lang="en-US" dirty="0">
                <a:solidFill>
                  <a:srgbClr val="FF0000"/>
                </a:solidFill>
              </a:rPr>
              <a:t>   x = x + 1</a:t>
            </a:r>
          </a:p>
          <a:p>
            <a:r>
              <a:rPr lang="en-US" dirty="0">
                <a:solidFill>
                  <a:srgbClr val="FF0000"/>
                </a:solidFill>
              </a:rPr>
              <a:t>    print(x)</a:t>
            </a:r>
          </a:p>
          <a:p>
            <a:r>
              <a:rPr lang="en-US" dirty="0">
                <a:solidFill>
                  <a:srgbClr val="FF0000"/>
                </a:solidFill>
              </a:rPr>
              <a:t>end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BD712-17B9-43BD-3536-10D12CA11D47}"/>
              </a:ext>
            </a:extLst>
          </p:cNvPr>
          <p:cNvSpPr txBox="1"/>
          <p:nvPr/>
        </p:nvSpPr>
        <p:spPr>
          <a:xfrm>
            <a:off x="8343900" y="3027323"/>
            <a:ext cx="13324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 = 1</a:t>
            </a:r>
          </a:p>
          <a:p>
            <a:r>
              <a:rPr lang="en-US" dirty="0">
                <a:solidFill>
                  <a:srgbClr val="FF0000"/>
                </a:solidFill>
              </a:rPr>
              <a:t>if x == 1</a:t>
            </a:r>
          </a:p>
          <a:p>
            <a:r>
              <a:rPr lang="en-US" dirty="0">
                <a:solidFill>
                  <a:srgbClr val="FF0000"/>
                </a:solidFill>
              </a:rPr>
              <a:t>    x = x + 1</a:t>
            </a:r>
          </a:p>
          <a:p>
            <a:r>
              <a:rPr lang="en-US" dirty="0">
                <a:solidFill>
                  <a:srgbClr val="FF0000"/>
                </a:solidFill>
              </a:rPr>
              <a:t>    print(x)</a:t>
            </a:r>
          </a:p>
          <a:p>
            <a:r>
              <a:rPr lang="en-US" dirty="0">
                <a:solidFill>
                  <a:srgbClr val="FF0000"/>
                </a:solidFill>
              </a:rPr>
              <a:t>end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8927D7-79EC-7EDD-5998-6CEE4065E4C7}"/>
              </a:ext>
            </a:extLst>
          </p:cNvPr>
          <p:cNvSpPr txBox="1"/>
          <p:nvPr/>
        </p:nvSpPr>
        <p:spPr>
          <a:xfrm>
            <a:off x="4090736" y="4973215"/>
            <a:ext cx="28554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Line 3 is only indented 3 spaces while line 4 is indented 4 spaces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A98387-5205-D6EE-0F38-3C8457E3FA9A}"/>
              </a:ext>
            </a:extLst>
          </p:cNvPr>
          <p:cNvSpPr txBox="1"/>
          <p:nvPr/>
        </p:nvSpPr>
        <p:spPr>
          <a:xfrm>
            <a:off x="7876673" y="4973215"/>
            <a:ext cx="28554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Line 3 has 4 spaces, line 4 has one (4 space wide) tab – they don’t mix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0917D9-4534-5EB6-7077-D008CC7C5619}"/>
              </a:ext>
            </a:extLst>
          </p:cNvPr>
          <p:cNvSpPr txBox="1"/>
          <p:nvPr/>
        </p:nvSpPr>
        <p:spPr>
          <a:xfrm>
            <a:off x="838200" y="4973215"/>
            <a:ext cx="28554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has the same indentation (one tab) on lines 3 and 4, it runs</a:t>
            </a:r>
          </a:p>
        </p:txBody>
      </p:sp>
    </p:spTree>
    <p:extLst>
      <p:ext uri="{BB962C8B-B14F-4D97-AF65-F5344CB8AC3E}">
        <p14:creationId xmlns:p14="http://schemas.microsoft.com/office/powerpoint/2010/main" val="19338732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214228"/>
          </a:xfrm>
        </p:spPr>
        <p:txBody>
          <a:bodyPr/>
          <a:lstStyle/>
          <a:p>
            <a:r>
              <a:rPr lang="en-US" dirty="0"/>
              <a:t>Matrix slicing follows the pattern: </a:t>
            </a:r>
          </a:p>
          <a:p>
            <a:pPr marL="0" indent="0" algn="ctr">
              <a:buNone/>
            </a:pPr>
            <a:r>
              <a:rPr lang="en-US" dirty="0" err="1">
                <a:solidFill>
                  <a:schemeClr val="accent6"/>
                </a:solidFill>
              </a:rPr>
              <a:t>start</a:t>
            </a:r>
            <a:r>
              <a:rPr lang="en-US" dirty="0" err="1"/>
              <a:t>:</a:t>
            </a:r>
            <a:r>
              <a:rPr lang="en-US" dirty="0" err="1">
                <a:solidFill>
                  <a:srgbClr val="FF0000"/>
                </a:solidFill>
              </a:rPr>
              <a:t>stop</a:t>
            </a:r>
            <a:r>
              <a:rPr lang="en-US" dirty="0" err="1"/>
              <a:t>:</a:t>
            </a:r>
            <a:r>
              <a:rPr lang="en-US" dirty="0" err="1">
                <a:solidFill>
                  <a:srgbClr val="FFC000"/>
                </a:solidFill>
              </a:rPr>
              <a:t>step</a:t>
            </a:r>
            <a:endParaRPr lang="en-US" dirty="0">
              <a:solidFill>
                <a:srgbClr val="FFC000"/>
              </a:solidFill>
            </a:endParaRPr>
          </a:p>
          <a:p>
            <a:r>
              <a:rPr lang="en-US" dirty="0"/>
              <a:t>No support for MATLAB style usage of “end” as an index, instead you use “-1” for the last element, “-2” for the 2</a:t>
            </a:r>
            <a:r>
              <a:rPr lang="en-US" baseline="30000" dirty="0"/>
              <a:t>nd</a:t>
            </a:r>
            <a:r>
              <a:rPr lang="en-US" dirty="0"/>
              <a:t> to last, etc.</a:t>
            </a:r>
          </a:p>
          <a:p>
            <a:r>
              <a:rPr lang="en-US" i="1" dirty="0"/>
              <a:t>Many packages (including </a:t>
            </a:r>
            <a:r>
              <a:rPr lang="en-US" i="1" dirty="0" err="1"/>
              <a:t>numpy</a:t>
            </a:r>
            <a:r>
              <a:rPr lang="en-US" i="1" dirty="0"/>
              <a:t>, which we use) will introduce new syntax or define special types of matrices with different rules!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22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Python (programming language) - Wikipedia">
            <a:extLst>
              <a:ext uri="{FF2B5EF4-FFF2-40B4-BE49-F238E27FC236}">
                <a16:creationId xmlns:a16="http://schemas.microsoft.com/office/drawing/2014/main" id="{2C7B1B70-8746-4470-C2AB-DD5BEA690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324" y="41771"/>
            <a:ext cx="1895676" cy="207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4AEA3D6-9898-34CE-29C9-3973FFBD54C6}"/>
              </a:ext>
            </a:extLst>
          </p:cNvPr>
          <p:cNvSpPr txBox="1"/>
          <p:nvPr/>
        </p:nvSpPr>
        <p:spPr>
          <a:xfrm>
            <a:off x="7077225" y="1750262"/>
            <a:ext cx="4023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you’re coming from MATLAB you’re used to </a:t>
            </a:r>
            <a:r>
              <a:rPr lang="en-US" dirty="0" err="1">
                <a:solidFill>
                  <a:schemeClr val="accent6"/>
                </a:solidFill>
              </a:rPr>
              <a:t>start</a:t>
            </a:r>
            <a:r>
              <a:rPr lang="en-US" dirty="0" err="1"/>
              <a:t>:</a:t>
            </a:r>
            <a:r>
              <a:rPr lang="en-US" dirty="0" err="1">
                <a:solidFill>
                  <a:srgbClr val="FFC000"/>
                </a:solidFill>
              </a:rPr>
              <a:t>step</a:t>
            </a:r>
            <a:r>
              <a:rPr lang="en-US" dirty="0" err="1"/>
              <a:t>:</a:t>
            </a:r>
            <a:r>
              <a:rPr lang="en-US" dirty="0" err="1">
                <a:solidFill>
                  <a:srgbClr val="FF0000"/>
                </a:solidFill>
              </a:rPr>
              <a:t>stop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1346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214228"/>
          </a:xfrm>
        </p:spPr>
        <p:txBody>
          <a:bodyPr/>
          <a:lstStyle/>
          <a:p>
            <a:r>
              <a:rPr lang="en-US" dirty="0"/>
              <a:t>Because this may matter for your homework, Python functions look like this: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Notice:</a:t>
            </a:r>
          </a:p>
          <a:p>
            <a:pPr lvl="1"/>
            <a:r>
              <a:rPr lang="en-US" dirty="0"/>
              <a:t>Outputs are only output when passed via </a:t>
            </a:r>
            <a:r>
              <a:rPr lang="en-US" i="1" dirty="0"/>
              <a:t>return</a:t>
            </a:r>
            <a:endParaRPr lang="en-US" dirty="0"/>
          </a:p>
          <a:p>
            <a:pPr lvl="1"/>
            <a:r>
              <a:rPr lang="en-US" dirty="0"/>
              <a:t>There is no </a:t>
            </a:r>
            <a:r>
              <a:rPr lang="en-US" i="1" dirty="0"/>
              <a:t>end</a:t>
            </a:r>
            <a:r>
              <a:rPr lang="en-US" dirty="0"/>
              <a:t> statement, unindenting the code is how you break out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23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Python (programming language) - Wikipedia">
            <a:extLst>
              <a:ext uri="{FF2B5EF4-FFF2-40B4-BE49-F238E27FC236}">
                <a16:creationId xmlns:a16="http://schemas.microsoft.com/office/drawing/2014/main" id="{2C7B1B70-8746-4470-C2AB-DD5BEA690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324" y="41771"/>
            <a:ext cx="1895676" cy="207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C1A052-4DEE-CB82-B633-A3A10D51EA12}"/>
              </a:ext>
            </a:extLst>
          </p:cNvPr>
          <p:cNvSpPr txBox="1"/>
          <p:nvPr/>
        </p:nvSpPr>
        <p:spPr>
          <a:xfrm>
            <a:off x="3896519" y="2719197"/>
            <a:ext cx="43989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def </a:t>
            </a:r>
            <a:r>
              <a:rPr lang="en-US" dirty="0" err="1"/>
              <a:t>functionName</a:t>
            </a:r>
            <a:r>
              <a:rPr lang="en-US" dirty="0"/>
              <a:t>(</a:t>
            </a:r>
            <a:r>
              <a:rPr lang="en-US" dirty="0" err="1"/>
              <a:t>args</a:t>
            </a:r>
            <a:r>
              <a:rPr lang="en-US" dirty="0"/>
              <a:t>):</a:t>
            </a:r>
          </a:p>
          <a:p>
            <a:r>
              <a:rPr lang="en-US" dirty="0"/>
              <a:t>    # properly indented code goes here</a:t>
            </a:r>
          </a:p>
          <a:p>
            <a:r>
              <a:rPr lang="en-US" dirty="0"/>
              <a:t>    return vars</a:t>
            </a:r>
          </a:p>
          <a:p>
            <a:r>
              <a:rPr lang="en-US" dirty="0"/>
              <a:t># </a:t>
            </a:r>
            <a:r>
              <a:rPr lang="en-US" dirty="0" err="1"/>
              <a:t>Unindented</a:t>
            </a:r>
            <a:r>
              <a:rPr lang="en-US" dirty="0"/>
              <a:t> code, outside the function</a:t>
            </a:r>
          </a:p>
        </p:txBody>
      </p:sp>
    </p:spTree>
    <p:extLst>
      <p:ext uri="{BB962C8B-B14F-4D97-AF65-F5344CB8AC3E}">
        <p14:creationId xmlns:p14="http://schemas.microsoft.com/office/powerpoint/2010/main" val="2920427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B091284-0A1C-1995-0F2F-B1ED5BF4FC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0783"/>
          <a:stretch/>
        </p:blipFill>
        <p:spPr>
          <a:xfrm>
            <a:off x="3021884" y="4577017"/>
            <a:ext cx="2228591" cy="133069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24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Python (programming language) - Wikipedia">
            <a:extLst>
              <a:ext uri="{FF2B5EF4-FFF2-40B4-BE49-F238E27FC236}">
                <a16:creationId xmlns:a16="http://schemas.microsoft.com/office/drawing/2014/main" id="{2C7B1B70-8746-4470-C2AB-DD5BEA690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324" y="41771"/>
            <a:ext cx="1895676" cy="207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82EC77-0011-533B-D76A-BBD9D37B34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6290"/>
          <a:stretch/>
        </p:blipFill>
        <p:spPr>
          <a:xfrm>
            <a:off x="1742853" y="3125091"/>
            <a:ext cx="2393327" cy="13088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2ACBB5-9436-F49D-0EBB-BA7839514C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0403"/>
          <a:stretch/>
        </p:blipFill>
        <p:spPr>
          <a:xfrm>
            <a:off x="4578484" y="3114182"/>
            <a:ext cx="2228591" cy="13306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9C74B2C-8505-781F-A5E3-86E5A6C2592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" r="61142"/>
          <a:stretch/>
        </p:blipFill>
        <p:spPr>
          <a:xfrm>
            <a:off x="7249379" y="3161103"/>
            <a:ext cx="2182768" cy="12216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B9ED21-56E1-406C-A99E-14D4143C24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5649" y="4565076"/>
            <a:ext cx="2519593" cy="1319787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4F813EE-C2D8-C2D4-7729-5AA289FD85B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353800" cy="4214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Python has an incredible amount of community support – search any issues/questions you have and chances are someone else has had (and solved) it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29F547C-3E2F-A134-F8A2-A5813C97EC01}"/>
              </a:ext>
            </a:extLst>
          </p:cNvPr>
          <p:cNvCxnSpPr/>
          <p:nvPr/>
        </p:nvCxnSpPr>
        <p:spPr>
          <a:xfrm>
            <a:off x="1844842" y="4398766"/>
            <a:ext cx="200526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2FCC18-4323-F40E-C944-A79F5CB644B5}"/>
              </a:ext>
            </a:extLst>
          </p:cNvPr>
          <p:cNvCxnSpPr/>
          <p:nvPr/>
        </p:nvCxnSpPr>
        <p:spPr>
          <a:xfrm>
            <a:off x="4690147" y="4433970"/>
            <a:ext cx="200526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AD93C62-7A8E-D9CB-8983-8588B9014A37}"/>
              </a:ext>
            </a:extLst>
          </p:cNvPr>
          <p:cNvCxnSpPr/>
          <p:nvPr/>
        </p:nvCxnSpPr>
        <p:spPr>
          <a:xfrm>
            <a:off x="7338131" y="4382724"/>
            <a:ext cx="200526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C949A47-55B2-9941-9056-A78AADA7535D}"/>
              </a:ext>
            </a:extLst>
          </p:cNvPr>
          <p:cNvCxnSpPr/>
          <p:nvPr/>
        </p:nvCxnSpPr>
        <p:spPr>
          <a:xfrm>
            <a:off x="3133548" y="5872050"/>
            <a:ext cx="200526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AB93D2A-079A-1F47-0C2E-7A677AB129F7}"/>
              </a:ext>
            </a:extLst>
          </p:cNvPr>
          <p:cNvCxnSpPr/>
          <p:nvPr/>
        </p:nvCxnSpPr>
        <p:spPr>
          <a:xfrm>
            <a:off x="5983705" y="5872050"/>
            <a:ext cx="200526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3365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Installation &amp; Setup</a:t>
            </a:r>
          </a:p>
          <a:p>
            <a:r>
              <a:rPr lang="en-US" dirty="0"/>
              <a:t>Software Intro (Ubuntu, Python, </a:t>
            </a:r>
            <a:r>
              <a:rPr lang="en-US"/>
              <a:t>ROS)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87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DE0BC-7603-91EA-C51E-57873DC1A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0FA6A-57CA-5BF9-019D-DEA8FE1CF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Ubuntu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BF765-B5E9-E602-D454-37EAFC259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ways (that we support):</a:t>
            </a:r>
          </a:p>
          <a:p>
            <a:pPr lvl="1"/>
            <a:r>
              <a:rPr lang="en-US" sz="2800" dirty="0"/>
              <a:t>Windows 10/11 – Use WSL2</a:t>
            </a:r>
          </a:p>
          <a:p>
            <a:pPr lvl="1"/>
            <a:r>
              <a:rPr lang="en-US" sz="2800" dirty="0"/>
              <a:t>Mac OSX – Use UTM Virtual Machine</a:t>
            </a:r>
          </a:p>
          <a:p>
            <a:pPr lvl="1"/>
            <a:r>
              <a:rPr lang="en-US" sz="2800" dirty="0"/>
              <a:t>Running Ubuntu natively</a:t>
            </a:r>
          </a:p>
          <a:p>
            <a:r>
              <a:rPr lang="en-US" dirty="0"/>
              <a:t>Spend the next 20-30 minutes installing everything – </a:t>
            </a:r>
            <a:r>
              <a:rPr lang="en-US" dirty="0">
                <a:hlinkClick r:id="rId2"/>
              </a:rPr>
              <a:t>enme480.github.io</a:t>
            </a:r>
            <a:endParaRPr lang="en-US" sz="3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49390-2CFD-D2DA-1284-A06E75639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4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023DF9BD-B187-222A-9064-3605647D6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0547" y="538230"/>
            <a:ext cx="3273253" cy="1152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5279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Ubuntu Basics – The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 called: Shell, Prompt, Bash, Terminal</a:t>
            </a:r>
          </a:p>
          <a:p>
            <a:r>
              <a:rPr lang="en-US" i="1" dirty="0"/>
              <a:t>Ubuntu relies on the shell more than Windows!</a:t>
            </a:r>
          </a:p>
          <a:p>
            <a:pPr lvl="1"/>
            <a:r>
              <a:rPr lang="en-US" i="1" dirty="0"/>
              <a:t>WSL only has the Ubuntu shell, no GUI</a:t>
            </a:r>
          </a:p>
          <a:p>
            <a:r>
              <a:rPr lang="en-US" dirty="0"/>
              <a:t>Open a terminal shortcut: </a:t>
            </a:r>
            <a:r>
              <a:rPr lang="en-US" b="1" i="1" dirty="0"/>
              <a:t>Ctrl + Alt + T</a:t>
            </a:r>
          </a:p>
          <a:p>
            <a:pPr lvl="1"/>
            <a:r>
              <a:rPr lang="en-US" dirty="0"/>
              <a:t>Open a terminal in a new tab: </a:t>
            </a:r>
            <a:r>
              <a:rPr lang="en-US" b="1" i="1" dirty="0"/>
              <a:t>Ctrl +Shift + 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A1712C-A54F-D32E-EED9-C67CA548C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0898" y="3190671"/>
            <a:ext cx="4191101" cy="290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725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Ubuntu Basics - Terminal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Commands are case sensitive:</a:t>
            </a:r>
          </a:p>
          <a:p>
            <a:pPr lvl="1"/>
            <a:r>
              <a:rPr lang="en-US" b="1" dirty="0"/>
              <a:t>p</a:t>
            </a:r>
            <a:r>
              <a:rPr lang="en-US" dirty="0"/>
              <a:t>rint </a:t>
            </a:r>
            <a:r>
              <a:rPr lang="en-US" b="1" dirty="0"/>
              <a:t>w</a:t>
            </a:r>
            <a:r>
              <a:rPr lang="en-US" dirty="0"/>
              <a:t>orking </a:t>
            </a:r>
            <a:r>
              <a:rPr lang="en-US" b="1" dirty="0"/>
              <a:t>d</a:t>
            </a:r>
            <a:r>
              <a:rPr lang="en-US" dirty="0"/>
              <a:t>irectory – </a:t>
            </a:r>
            <a:r>
              <a:rPr lang="en-US" dirty="0" err="1"/>
              <a:t>pwd</a:t>
            </a:r>
            <a:endParaRPr lang="en-US" dirty="0"/>
          </a:p>
          <a:p>
            <a:pPr lvl="1"/>
            <a:r>
              <a:rPr lang="en-US" b="1" dirty="0"/>
              <a:t>c</a:t>
            </a:r>
            <a:r>
              <a:rPr lang="en-US" dirty="0"/>
              <a:t>hange </a:t>
            </a:r>
            <a:r>
              <a:rPr lang="en-US" b="1" dirty="0"/>
              <a:t>d</a:t>
            </a:r>
            <a:r>
              <a:rPr lang="en-US" dirty="0"/>
              <a:t>irectory – cd </a:t>
            </a:r>
            <a:r>
              <a:rPr lang="en-US" dirty="0" err="1"/>
              <a:t>dir</a:t>
            </a:r>
            <a:endParaRPr lang="en-US" dirty="0"/>
          </a:p>
          <a:p>
            <a:pPr lvl="2"/>
            <a:r>
              <a:rPr lang="en-US" i="1" dirty="0"/>
              <a:t>cd /  </a:t>
            </a:r>
            <a:r>
              <a:rPr lang="en-US" dirty="0"/>
              <a:t>%return to root directory</a:t>
            </a:r>
          </a:p>
          <a:p>
            <a:pPr lvl="2"/>
            <a:r>
              <a:rPr lang="en-US" i="1" dirty="0"/>
              <a:t>cd .. </a:t>
            </a:r>
            <a:r>
              <a:rPr lang="en-US" dirty="0"/>
              <a:t>%step back one level</a:t>
            </a:r>
          </a:p>
          <a:p>
            <a:pPr lvl="2"/>
            <a:r>
              <a:rPr lang="en-US" i="1" dirty="0"/>
              <a:t>cd stuff1/…</a:t>
            </a:r>
            <a:r>
              <a:rPr lang="en-US" dirty="0"/>
              <a:t> %from the current directory, enter the stuff1 folder</a:t>
            </a:r>
          </a:p>
          <a:p>
            <a:pPr lvl="2"/>
            <a:r>
              <a:rPr lang="en-US" i="1" dirty="0"/>
              <a:t>cd /stuff1/</a:t>
            </a:r>
            <a:r>
              <a:rPr lang="en-US" dirty="0"/>
              <a:t> %from the root directory, enter the stuff1 folder</a:t>
            </a:r>
          </a:p>
          <a:p>
            <a:pPr lvl="1"/>
            <a:r>
              <a:rPr lang="en-US" b="1" dirty="0"/>
              <a:t>clear</a:t>
            </a:r>
            <a:r>
              <a:rPr lang="en-US" dirty="0"/>
              <a:t> the terminal - clear</a:t>
            </a:r>
            <a:endParaRPr 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6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0" name="Picture 2" descr="filesystem - How to understand the Ubuntu file system layout? - Ask Ubuntu">
            <a:extLst>
              <a:ext uri="{FF2B5EF4-FFF2-40B4-BE49-F238E27FC236}">
                <a16:creationId xmlns:a16="http://schemas.microsoft.com/office/drawing/2014/main" id="{C6E6AC94-C75E-8664-2184-A3BEF050F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383" y="0"/>
            <a:ext cx="4847616" cy="3934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077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Ubuntu Basics - Terminal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Commands are case sensitive:</a:t>
            </a:r>
          </a:p>
          <a:p>
            <a:pPr lvl="1"/>
            <a:r>
              <a:rPr lang="en-US" b="1" dirty="0"/>
              <a:t>m</a:t>
            </a:r>
            <a:r>
              <a:rPr lang="en-US" dirty="0"/>
              <a:t>a</a:t>
            </a:r>
            <a:r>
              <a:rPr lang="en-US" b="1" dirty="0"/>
              <a:t>k</a:t>
            </a:r>
            <a:r>
              <a:rPr lang="en-US" dirty="0"/>
              <a:t>e</a:t>
            </a:r>
            <a:r>
              <a:rPr lang="en-US" b="1" dirty="0"/>
              <a:t> dir</a:t>
            </a:r>
            <a:r>
              <a:rPr lang="en-US" dirty="0"/>
              <a:t>ectory – </a:t>
            </a:r>
            <a:r>
              <a:rPr lang="en-US" dirty="0" err="1"/>
              <a:t>mkdir</a:t>
            </a:r>
            <a:r>
              <a:rPr lang="en-US" dirty="0"/>
              <a:t> </a:t>
            </a:r>
            <a:r>
              <a:rPr lang="en-US" dirty="0" err="1"/>
              <a:t>dirname</a:t>
            </a:r>
            <a:endParaRPr lang="en-US" dirty="0"/>
          </a:p>
          <a:p>
            <a:pPr lvl="2"/>
            <a:r>
              <a:rPr lang="en-US" i="1" dirty="0" err="1"/>
              <a:t>mkdir</a:t>
            </a:r>
            <a:r>
              <a:rPr lang="en-US" i="1" dirty="0"/>
              <a:t> folder1 – </a:t>
            </a:r>
            <a:r>
              <a:rPr lang="en-US" dirty="0"/>
              <a:t>make folder1 in working </a:t>
            </a:r>
            <a:r>
              <a:rPr lang="en-US" dirty="0" err="1"/>
              <a:t>dir</a:t>
            </a:r>
            <a:endParaRPr lang="en-US" dirty="0"/>
          </a:p>
          <a:p>
            <a:pPr lvl="1"/>
            <a:r>
              <a:rPr lang="en-US" b="1" dirty="0"/>
              <a:t>l</a:t>
            </a:r>
            <a:r>
              <a:rPr lang="en-US" dirty="0"/>
              <a:t>i</a:t>
            </a:r>
            <a:r>
              <a:rPr lang="en-US" b="1" dirty="0"/>
              <a:t>s</a:t>
            </a:r>
            <a:r>
              <a:rPr lang="en-US" dirty="0"/>
              <a:t>t files in working directory – ls</a:t>
            </a:r>
          </a:p>
          <a:p>
            <a:pPr lvl="1"/>
            <a:r>
              <a:rPr lang="en-US" dirty="0"/>
              <a:t>Con</a:t>
            </a:r>
            <a:r>
              <a:rPr lang="en-US" b="1" dirty="0"/>
              <a:t>cat</a:t>
            </a:r>
            <a:r>
              <a:rPr lang="en-US" dirty="0"/>
              <a:t>enate (print) file – cat filename</a:t>
            </a:r>
          </a:p>
          <a:p>
            <a:pPr lvl="2"/>
            <a:r>
              <a:rPr lang="en-US" i="1" dirty="0"/>
              <a:t>cat file.txt</a:t>
            </a:r>
            <a:r>
              <a:rPr lang="en-US" dirty="0"/>
              <a:t> – print file contents to terminal</a:t>
            </a:r>
            <a:endParaRPr lang="en-US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7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0" name="Picture 2" descr="filesystem - How to understand the Ubuntu file system layout? - Ask Ubuntu">
            <a:extLst>
              <a:ext uri="{FF2B5EF4-FFF2-40B4-BE49-F238E27FC236}">
                <a16:creationId xmlns:a16="http://schemas.microsoft.com/office/drawing/2014/main" id="{C6E6AC94-C75E-8664-2184-A3BEF050F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383" y="0"/>
            <a:ext cx="4847616" cy="3934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659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Ubuntu Basics - Terminal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Commands are case sensitive:</a:t>
            </a:r>
          </a:p>
          <a:p>
            <a:pPr lvl="1"/>
            <a:r>
              <a:rPr lang="en-US" b="1" dirty="0"/>
              <a:t>m</a:t>
            </a:r>
            <a:r>
              <a:rPr lang="en-US" dirty="0"/>
              <a:t>o</a:t>
            </a:r>
            <a:r>
              <a:rPr lang="en-US" b="1" dirty="0"/>
              <a:t>v</a:t>
            </a:r>
            <a:r>
              <a:rPr lang="en-US" dirty="0"/>
              <a:t>e a file – mv filename destination</a:t>
            </a:r>
          </a:p>
          <a:p>
            <a:pPr lvl="2"/>
            <a:r>
              <a:rPr lang="en-US" i="1" dirty="0"/>
              <a:t>mv myfile.txt </a:t>
            </a:r>
            <a:r>
              <a:rPr lang="en-US" i="1" dirty="0" err="1"/>
              <a:t>myfolder</a:t>
            </a:r>
            <a:endParaRPr lang="en-US" i="1" dirty="0"/>
          </a:p>
          <a:p>
            <a:pPr lvl="1"/>
            <a:r>
              <a:rPr lang="en-US" b="1" dirty="0"/>
              <a:t>c</a:t>
            </a:r>
            <a:r>
              <a:rPr lang="en-US" dirty="0"/>
              <a:t>o</a:t>
            </a:r>
            <a:r>
              <a:rPr lang="en-US" b="1" dirty="0"/>
              <a:t>p</a:t>
            </a:r>
            <a:r>
              <a:rPr lang="en-US" dirty="0"/>
              <a:t>y a file – cp filename destination</a:t>
            </a:r>
          </a:p>
          <a:p>
            <a:pPr lvl="1"/>
            <a:r>
              <a:rPr lang="en-US" b="1" dirty="0"/>
              <a:t>r</a:t>
            </a:r>
            <a:r>
              <a:rPr lang="en-US" dirty="0"/>
              <a:t>e</a:t>
            </a:r>
            <a:r>
              <a:rPr lang="en-US" b="1" dirty="0"/>
              <a:t>m</a:t>
            </a:r>
            <a:r>
              <a:rPr lang="en-US" dirty="0"/>
              <a:t>ove a file – rm filename</a:t>
            </a:r>
          </a:p>
          <a:p>
            <a:pPr lvl="1"/>
            <a:r>
              <a:rPr lang="en-US" b="1" dirty="0"/>
              <a:t>r</a:t>
            </a:r>
            <a:r>
              <a:rPr lang="en-US" dirty="0"/>
              <a:t>e</a:t>
            </a:r>
            <a:r>
              <a:rPr lang="en-US" b="1" dirty="0"/>
              <a:t>m</a:t>
            </a:r>
            <a:r>
              <a:rPr lang="en-US" dirty="0"/>
              <a:t>ove a </a:t>
            </a:r>
            <a:r>
              <a:rPr lang="en-US" b="1" dirty="0"/>
              <a:t>dir</a:t>
            </a:r>
            <a:r>
              <a:rPr lang="en-US" dirty="0"/>
              <a:t>ectory – rm </a:t>
            </a:r>
            <a:r>
              <a:rPr lang="en-US" dirty="0" err="1"/>
              <a:t>dirname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8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0" name="Picture 2" descr="filesystem - How to understand the Ubuntu file system layout? - Ask Ubuntu">
            <a:extLst>
              <a:ext uri="{FF2B5EF4-FFF2-40B4-BE49-F238E27FC236}">
                <a16:creationId xmlns:a16="http://schemas.microsoft.com/office/drawing/2014/main" id="{C6E6AC94-C75E-8664-2184-A3BEF050F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383" y="0"/>
            <a:ext cx="4847616" cy="3934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9519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D134-B739-3C4F-9C70-4C15AB73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Ubuntu Basics - Terminal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B6CA-60D4-D342-A234-2332F483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87837"/>
          </a:xfrm>
        </p:spPr>
        <p:txBody>
          <a:bodyPr>
            <a:normAutofit/>
          </a:bodyPr>
          <a:lstStyle/>
          <a:p>
            <a:r>
              <a:rPr lang="en-US" dirty="0"/>
              <a:t>Commands have flags to change behavior:</a:t>
            </a:r>
          </a:p>
          <a:p>
            <a:pPr lvl="1"/>
            <a:r>
              <a:rPr lang="en-US" dirty="0"/>
              <a:t>Ex: ls -a</a:t>
            </a:r>
          </a:p>
          <a:p>
            <a:pPr lvl="2"/>
            <a:r>
              <a:rPr lang="en-US" dirty="0"/>
              <a:t>“ls” lists all files in a folder and “-a” means to list all files, including hidden ones (i.e. files whose name begins with a “.”)</a:t>
            </a:r>
          </a:p>
          <a:p>
            <a:r>
              <a:rPr lang="en-US" dirty="0"/>
              <a:t>User privilege doesn’t work the way it does on Windows/</a:t>
            </a:r>
            <a:r>
              <a:rPr lang="en-US" dirty="0" err="1"/>
              <a:t>OSx</a:t>
            </a:r>
            <a:endParaRPr lang="en-US" dirty="0"/>
          </a:p>
          <a:p>
            <a:pPr lvl="1"/>
            <a:r>
              <a:rPr lang="en-US" dirty="0"/>
              <a:t>“</a:t>
            </a:r>
            <a:r>
              <a:rPr lang="en-US" b="1" dirty="0"/>
              <a:t>su</a:t>
            </a:r>
            <a:r>
              <a:rPr lang="en-US" dirty="0"/>
              <a:t>per user </a:t>
            </a:r>
            <a:r>
              <a:rPr lang="en-US" b="1" dirty="0"/>
              <a:t>do</a:t>
            </a:r>
            <a:r>
              <a:rPr lang="en-US" dirty="0"/>
              <a:t>” (</a:t>
            </a:r>
            <a:r>
              <a:rPr lang="en-US" i="1" dirty="0" err="1"/>
              <a:t>sudo</a:t>
            </a:r>
            <a:r>
              <a:rPr lang="en-US" dirty="0"/>
              <a:t>) command </a:t>
            </a:r>
          </a:p>
          <a:p>
            <a:pPr lvl="1"/>
            <a:r>
              <a:rPr lang="en-US" i="1" dirty="0" err="1"/>
              <a:t>chmod</a:t>
            </a:r>
            <a:r>
              <a:rPr lang="en-US" i="1" dirty="0"/>
              <a:t> 777 &lt;filename&gt; </a:t>
            </a:r>
            <a:r>
              <a:rPr lang="en-US" dirty="0"/>
              <a:t>or </a:t>
            </a:r>
            <a:r>
              <a:rPr lang="en-US" i="1" dirty="0" err="1"/>
              <a:t>chmod</a:t>
            </a:r>
            <a:r>
              <a:rPr lang="en-US" i="1" dirty="0"/>
              <a:t> +x &lt;filename&gt;</a:t>
            </a:r>
          </a:p>
          <a:p>
            <a:pPr lvl="2"/>
            <a:r>
              <a:rPr lang="en-US" i="1" dirty="0"/>
              <a:t>“</a:t>
            </a:r>
            <a:r>
              <a:rPr lang="en-US" i="1" dirty="0" err="1"/>
              <a:t>chmod</a:t>
            </a:r>
            <a:r>
              <a:rPr lang="en-US" i="1" dirty="0"/>
              <a:t>” </a:t>
            </a:r>
            <a:r>
              <a:rPr lang="en-US" dirty="0"/>
              <a:t>changes the permissions of a file</a:t>
            </a:r>
          </a:p>
          <a:p>
            <a:pPr lvl="2"/>
            <a:r>
              <a:rPr lang="en-US" dirty="0"/>
              <a:t>Type “man </a:t>
            </a:r>
            <a:r>
              <a:rPr lang="en-US" dirty="0" err="1"/>
              <a:t>chmod</a:t>
            </a:r>
            <a:r>
              <a:rPr lang="en-US" dirty="0"/>
              <a:t>” in terminal to show the help page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E8171-EB85-4746-8D94-A24449DA0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3462"/>
            <a:ext cx="7315200" cy="365125"/>
          </a:xfrm>
        </p:spPr>
        <p:txBody>
          <a:bodyPr/>
          <a:lstStyle/>
          <a:p>
            <a:fld id="{84967C11-20DF-654D-A7FD-D310D00C0508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r>
              <a:rPr lang="en-US" dirty="0">
                <a:solidFill>
                  <a:schemeClr val="bg1"/>
                </a:solidFill>
              </a:rPr>
              <a:t>   |   </a:t>
            </a:r>
            <a:r>
              <a:rPr lang="en-US" b="1" dirty="0">
                <a:solidFill>
                  <a:schemeClr val="bg1"/>
                </a:solidFill>
              </a:rPr>
              <a:t>eng.umd.edu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9000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D_Clark_PPT_Template_LF-9-22-20" id="{75221081-9BCF-48AE-AD77-F513C7F0D82C}" vid="{F25D7244-20F2-4321-BA1E-59210A6D058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UMD_Clark_PPT_Template_LF-9-22-20</Template>
  <TotalTime>3433</TotalTime>
  <Words>1627</Words>
  <Application>Microsoft Office PowerPoint</Application>
  <PresentationFormat>Widescreen</PresentationFormat>
  <Paragraphs>209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Trebuchet MS</vt:lpstr>
      <vt:lpstr>Office Theme</vt:lpstr>
      <vt:lpstr>ENME480 Lab Week 2 Field Trip!</vt:lpstr>
      <vt:lpstr>ENME480 Lab Week 2 Python/Ubuntu Crash Course</vt:lpstr>
      <vt:lpstr>Todays Plan</vt:lpstr>
      <vt:lpstr>Installing Ubuntu</vt:lpstr>
      <vt:lpstr>Ubuntu Basics – The Shell</vt:lpstr>
      <vt:lpstr>Ubuntu Basics - Terminal</vt:lpstr>
      <vt:lpstr>Ubuntu Basics - Terminal</vt:lpstr>
      <vt:lpstr>Ubuntu Basics - Terminal</vt:lpstr>
      <vt:lpstr>Ubuntu Basics - Terminal</vt:lpstr>
      <vt:lpstr>Ubuntu Basics - Packages</vt:lpstr>
      <vt:lpstr>Ubuntu Basics - GitHub</vt:lpstr>
      <vt:lpstr>Deliverables</vt:lpstr>
      <vt:lpstr>Deliverables</vt:lpstr>
      <vt:lpstr>Deliverables</vt:lpstr>
      <vt:lpstr>Sieve of Eratosthenes</vt:lpstr>
      <vt:lpstr>Why Ubuntu?</vt:lpstr>
      <vt:lpstr>Python Basics</vt:lpstr>
      <vt:lpstr>Python Syntax</vt:lpstr>
      <vt:lpstr>Python Syntax</vt:lpstr>
      <vt:lpstr>Python Syntax</vt:lpstr>
      <vt:lpstr>Python Syntax</vt:lpstr>
      <vt:lpstr>Python Syntax</vt:lpstr>
      <vt:lpstr>Python Syntax</vt:lpstr>
      <vt:lpstr>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ENME480 Lab Week 2 Field Trip!</dc:title>
  <dc:creator>Alexander Philip Beyer</dc:creator>
  <cp:lastModifiedBy>Alex Beyer</cp:lastModifiedBy>
  <cp:revision>8</cp:revision>
  <dcterms:created xsi:type="dcterms:W3CDTF">2023-09-06T14:00:36Z</dcterms:created>
  <dcterms:modified xsi:type="dcterms:W3CDTF">2025-09-11T15:24:59Z</dcterms:modified>
</cp:coreProperties>
</file>

<file path=docProps/thumbnail.jpeg>
</file>